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2" r:id="rId2"/>
    <p:sldId id="274" r:id="rId3"/>
    <p:sldId id="275" r:id="rId4"/>
    <p:sldId id="276" r:id="rId5"/>
    <p:sldId id="277" r:id="rId6"/>
    <p:sldId id="278" r:id="rId7"/>
    <p:sldId id="286" r:id="rId8"/>
    <p:sldId id="280" r:id="rId9"/>
    <p:sldId id="279" r:id="rId10"/>
    <p:sldId id="287" r:id="rId11"/>
    <p:sldId id="281" r:id="rId12"/>
    <p:sldId id="282" r:id="rId13"/>
    <p:sldId id="283" r:id="rId14"/>
    <p:sldId id="284" r:id="rId15"/>
    <p:sldId id="285" r:id="rId16"/>
    <p:sldId id="288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6"/>
    <p:restoredTop sz="81459"/>
  </p:normalViewPr>
  <p:slideViewPr>
    <p:cSldViewPr snapToGrid="0" snapToObjects="1">
      <p:cViewPr varScale="1">
        <p:scale>
          <a:sx n="87" d="100"/>
          <a:sy n="87" d="100"/>
        </p:scale>
        <p:origin x="1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ACAD04-B755-434C-AA72-857F2B7D2025}" type="doc">
      <dgm:prSet loTypeId="urn:microsoft.com/office/officeart/2008/layout/LinedList" loCatId="Inbox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62C3FD6-2A69-40E2-86D9-5D379C058CFE}">
      <dgm:prSet/>
      <dgm:spPr/>
      <dgm:t>
        <a:bodyPr/>
        <a:lstStyle/>
        <a:p>
          <a:r>
            <a:rPr lang="ru-RU" dirty="0"/>
            <a:t>улучшение функционирования ребенка в естественных жизненных ситуациях</a:t>
          </a:r>
          <a:endParaRPr lang="en-US" dirty="0"/>
        </a:p>
      </dgm:t>
    </dgm:pt>
    <dgm:pt modelId="{7F4692C0-118B-4554-B64C-53F1395E8314}" type="parTrans" cxnId="{1D74649E-4151-4004-BF59-E4AD4E529863}">
      <dgm:prSet/>
      <dgm:spPr/>
      <dgm:t>
        <a:bodyPr/>
        <a:lstStyle/>
        <a:p>
          <a:endParaRPr lang="en-US"/>
        </a:p>
      </dgm:t>
    </dgm:pt>
    <dgm:pt modelId="{9F74504B-662F-4D7B-8440-01C6EE7C43C8}" type="sibTrans" cxnId="{1D74649E-4151-4004-BF59-E4AD4E529863}">
      <dgm:prSet/>
      <dgm:spPr/>
      <dgm:t>
        <a:bodyPr/>
        <a:lstStyle/>
        <a:p>
          <a:endParaRPr lang="en-US"/>
        </a:p>
      </dgm:t>
    </dgm:pt>
    <dgm:pt modelId="{8ADBD152-F5E4-4743-A209-EF48291E0462}">
      <dgm:prSet/>
      <dgm:spPr/>
      <dgm:t>
        <a:bodyPr/>
        <a:lstStyle/>
        <a:p>
          <a:r>
            <a:rPr lang="ru-RU" dirty="0"/>
            <a:t>повышения качества взаимодействия и отношений ребенка с родителями, другими непосредственно ухаживающими за ребенком лицами, в семье</a:t>
          </a:r>
          <a:endParaRPr lang="en-US" dirty="0"/>
        </a:p>
      </dgm:t>
    </dgm:pt>
    <dgm:pt modelId="{AFCBB192-6AB3-45ED-95DA-8B94F852F930}" type="parTrans" cxnId="{4AC55364-1023-4E14-8E3F-1459FFBAB02F}">
      <dgm:prSet/>
      <dgm:spPr/>
      <dgm:t>
        <a:bodyPr/>
        <a:lstStyle/>
        <a:p>
          <a:endParaRPr lang="en-US"/>
        </a:p>
      </dgm:t>
    </dgm:pt>
    <dgm:pt modelId="{A97967A8-F2A7-459D-B8BA-DEFC3D26BB6A}" type="sibTrans" cxnId="{4AC55364-1023-4E14-8E3F-1459FFBAB02F}">
      <dgm:prSet/>
      <dgm:spPr/>
      <dgm:t>
        <a:bodyPr/>
        <a:lstStyle/>
        <a:p>
          <a:endParaRPr lang="en-US"/>
        </a:p>
      </dgm:t>
    </dgm:pt>
    <dgm:pt modelId="{DD94592D-42D5-4A99-B494-A8F40A1735B4}">
      <dgm:prSet/>
      <dgm:spPr/>
      <dgm:t>
        <a:bodyPr/>
        <a:lstStyle/>
        <a:p>
          <a:r>
            <a:rPr lang="ru-RU" dirty="0"/>
            <a:t>повышение компетентности родителей и других непосредственно ухаживающих за ребенком лиц в вопросах развития и воспитания ребенка</a:t>
          </a:r>
          <a:endParaRPr lang="en-US" dirty="0"/>
        </a:p>
      </dgm:t>
    </dgm:pt>
    <dgm:pt modelId="{AA951AE9-BE18-4341-BB90-B9B5E2303EF6}" type="parTrans" cxnId="{FE1F091F-6560-4632-86B2-CB7191C063C5}">
      <dgm:prSet/>
      <dgm:spPr/>
      <dgm:t>
        <a:bodyPr/>
        <a:lstStyle/>
        <a:p>
          <a:endParaRPr lang="en-US"/>
        </a:p>
      </dgm:t>
    </dgm:pt>
    <dgm:pt modelId="{6FF95489-6994-4B44-BF91-85177BA5B166}" type="sibTrans" cxnId="{FE1F091F-6560-4632-86B2-CB7191C063C5}">
      <dgm:prSet/>
      <dgm:spPr/>
      <dgm:t>
        <a:bodyPr/>
        <a:lstStyle/>
        <a:p>
          <a:endParaRPr lang="en-US"/>
        </a:p>
      </dgm:t>
    </dgm:pt>
    <dgm:pt modelId="{2294C8DD-4DD2-4F3B-9F26-43C34C04BE60}">
      <dgm:prSet/>
      <dgm:spPr/>
      <dgm:t>
        <a:bodyPr/>
        <a:lstStyle/>
        <a:p>
          <a:r>
            <a:rPr lang="ru-RU" dirty="0"/>
            <a:t>включение ребенка в среду сверстников, расширение социальных контактов ребенка и семьи, подготовка ребенка к включению его в сферу образования</a:t>
          </a:r>
          <a:endParaRPr lang="en-US" dirty="0"/>
        </a:p>
      </dgm:t>
    </dgm:pt>
    <dgm:pt modelId="{F7EF1E1B-3B3D-40C4-A328-5C87E7C74AEC}" type="parTrans" cxnId="{966E9979-7450-498C-A349-F164C9972430}">
      <dgm:prSet/>
      <dgm:spPr/>
      <dgm:t>
        <a:bodyPr/>
        <a:lstStyle/>
        <a:p>
          <a:endParaRPr lang="en-US"/>
        </a:p>
      </dgm:t>
    </dgm:pt>
    <dgm:pt modelId="{06CA445F-97A0-4FC4-B2A3-089DD533CE71}" type="sibTrans" cxnId="{966E9979-7450-498C-A349-F164C9972430}">
      <dgm:prSet/>
      <dgm:spPr/>
      <dgm:t>
        <a:bodyPr/>
        <a:lstStyle/>
        <a:p>
          <a:endParaRPr lang="en-US"/>
        </a:p>
      </dgm:t>
    </dgm:pt>
    <dgm:pt modelId="{5DF18ED7-F897-A24A-9F3C-E94D0906DD47}" type="pres">
      <dgm:prSet presAssocID="{50ACAD04-B755-434C-AA72-857F2B7D2025}" presName="vert0" presStyleCnt="0">
        <dgm:presLayoutVars>
          <dgm:dir/>
          <dgm:animOne val="branch"/>
          <dgm:animLvl val="lvl"/>
        </dgm:presLayoutVars>
      </dgm:prSet>
      <dgm:spPr/>
    </dgm:pt>
    <dgm:pt modelId="{27CEF46B-4AC9-7540-83C6-413EF8F8D3DB}" type="pres">
      <dgm:prSet presAssocID="{062C3FD6-2A69-40E2-86D9-5D379C058CFE}" presName="thickLine" presStyleLbl="alignNode1" presStyleIdx="0" presStyleCnt="4"/>
      <dgm:spPr/>
    </dgm:pt>
    <dgm:pt modelId="{F000147B-649F-7E40-A7A3-910E6A4D34BE}" type="pres">
      <dgm:prSet presAssocID="{062C3FD6-2A69-40E2-86D9-5D379C058CFE}" presName="horz1" presStyleCnt="0"/>
      <dgm:spPr/>
    </dgm:pt>
    <dgm:pt modelId="{0180D24F-77E8-CC4B-9BD4-D004EA8AC1D3}" type="pres">
      <dgm:prSet presAssocID="{062C3FD6-2A69-40E2-86D9-5D379C058CFE}" presName="tx1" presStyleLbl="revTx" presStyleIdx="0" presStyleCnt="4" custScaleY="67626" custLinFactNeighborY="-43384"/>
      <dgm:spPr/>
    </dgm:pt>
    <dgm:pt modelId="{DB7511EB-6057-4D46-B3D0-B59A1F535DBE}" type="pres">
      <dgm:prSet presAssocID="{062C3FD6-2A69-40E2-86D9-5D379C058CFE}" presName="vert1" presStyleCnt="0"/>
      <dgm:spPr/>
    </dgm:pt>
    <dgm:pt modelId="{C37D14CC-64FC-3344-B1F5-BC443682D148}" type="pres">
      <dgm:prSet presAssocID="{8ADBD152-F5E4-4743-A209-EF48291E0462}" presName="thickLine" presStyleLbl="alignNode1" presStyleIdx="1" presStyleCnt="4"/>
      <dgm:spPr/>
    </dgm:pt>
    <dgm:pt modelId="{08B94D35-6743-C646-A406-01EA370EC521}" type="pres">
      <dgm:prSet presAssocID="{8ADBD152-F5E4-4743-A209-EF48291E0462}" presName="horz1" presStyleCnt="0"/>
      <dgm:spPr/>
    </dgm:pt>
    <dgm:pt modelId="{41B5E667-9B5E-6B48-B960-E300B849A8D7}" type="pres">
      <dgm:prSet presAssocID="{8ADBD152-F5E4-4743-A209-EF48291E0462}" presName="tx1" presStyleLbl="revTx" presStyleIdx="1" presStyleCnt="4"/>
      <dgm:spPr/>
    </dgm:pt>
    <dgm:pt modelId="{D09A96A2-35FD-E743-9E3E-7164603FBB0E}" type="pres">
      <dgm:prSet presAssocID="{8ADBD152-F5E4-4743-A209-EF48291E0462}" presName="vert1" presStyleCnt="0"/>
      <dgm:spPr/>
    </dgm:pt>
    <dgm:pt modelId="{9EA5B33B-98BA-0848-860D-47CF41609FDE}" type="pres">
      <dgm:prSet presAssocID="{DD94592D-42D5-4A99-B494-A8F40A1735B4}" presName="thickLine" presStyleLbl="alignNode1" presStyleIdx="2" presStyleCnt="4"/>
      <dgm:spPr/>
    </dgm:pt>
    <dgm:pt modelId="{EDF26B5F-3F3F-D54A-9C52-2F626ACA4942}" type="pres">
      <dgm:prSet presAssocID="{DD94592D-42D5-4A99-B494-A8F40A1735B4}" presName="horz1" presStyleCnt="0"/>
      <dgm:spPr/>
    </dgm:pt>
    <dgm:pt modelId="{D0700A18-8687-9F41-8715-CB95DB44A3A4}" type="pres">
      <dgm:prSet presAssocID="{DD94592D-42D5-4A99-B494-A8F40A1735B4}" presName="tx1" presStyleLbl="revTx" presStyleIdx="2" presStyleCnt="4"/>
      <dgm:spPr/>
    </dgm:pt>
    <dgm:pt modelId="{2F48494A-36B2-4040-BF8F-6ECC0FD8344A}" type="pres">
      <dgm:prSet presAssocID="{DD94592D-42D5-4A99-B494-A8F40A1735B4}" presName="vert1" presStyleCnt="0"/>
      <dgm:spPr/>
    </dgm:pt>
    <dgm:pt modelId="{2157BF7A-59B4-AA40-8FFA-EDDD4FEFE7BE}" type="pres">
      <dgm:prSet presAssocID="{2294C8DD-4DD2-4F3B-9F26-43C34C04BE60}" presName="thickLine" presStyleLbl="alignNode1" presStyleIdx="3" presStyleCnt="4"/>
      <dgm:spPr/>
    </dgm:pt>
    <dgm:pt modelId="{54ADA52F-2592-4940-A637-B11B2F5C838D}" type="pres">
      <dgm:prSet presAssocID="{2294C8DD-4DD2-4F3B-9F26-43C34C04BE60}" presName="horz1" presStyleCnt="0"/>
      <dgm:spPr/>
    </dgm:pt>
    <dgm:pt modelId="{19F45903-4B60-134F-984C-E10C77F64567}" type="pres">
      <dgm:prSet presAssocID="{2294C8DD-4DD2-4F3B-9F26-43C34C04BE60}" presName="tx1" presStyleLbl="revTx" presStyleIdx="3" presStyleCnt="4"/>
      <dgm:spPr/>
    </dgm:pt>
    <dgm:pt modelId="{3DE948B8-340D-3641-A17D-24A78B633B79}" type="pres">
      <dgm:prSet presAssocID="{2294C8DD-4DD2-4F3B-9F26-43C34C04BE60}" presName="vert1" presStyleCnt="0"/>
      <dgm:spPr/>
    </dgm:pt>
  </dgm:ptLst>
  <dgm:cxnLst>
    <dgm:cxn modelId="{FE1F091F-6560-4632-86B2-CB7191C063C5}" srcId="{50ACAD04-B755-434C-AA72-857F2B7D2025}" destId="{DD94592D-42D5-4A99-B494-A8F40A1735B4}" srcOrd="2" destOrd="0" parTransId="{AA951AE9-BE18-4341-BB90-B9B5E2303EF6}" sibTransId="{6FF95489-6994-4B44-BF91-85177BA5B166}"/>
    <dgm:cxn modelId="{4AC55364-1023-4E14-8E3F-1459FFBAB02F}" srcId="{50ACAD04-B755-434C-AA72-857F2B7D2025}" destId="{8ADBD152-F5E4-4743-A209-EF48291E0462}" srcOrd="1" destOrd="0" parTransId="{AFCBB192-6AB3-45ED-95DA-8B94F852F930}" sibTransId="{A97967A8-F2A7-459D-B8BA-DEFC3D26BB6A}"/>
    <dgm:cxn modelId="{966E9979-7450-498C-A349-F164C9972430}" srcId="{50ACAD04-B755-434C-AA72-857F2B7D2025}" destId="{2294C8DD-4DD2-4F3B-9F26-43C34C04BE60}" srcOrd="3" destOrd="0" parTransId="{F7EF1E1B-3B3D-40C4-A328-5C87E7C74AEC}" sibTransId="{06CA445F-97A0-4FC4-B2A3-089DD533CE71}"/>
    <dgm:cxn modelId="{800FF683-5C5E-5740-8090-1CEB2E0C5E37}" type="presOf" srcId="{50ACAD04-B755-434C-AA72-857F2B7D2025}" destId="{5DF18ED7-F897-A24A-9F3C-E94D0906DD47}" srcOrd="0" destOrd="0" presId="urn:microsoft.com/office/officeart/2008/layout/LinedList"/>
    <dgm:cxn modelId="{E8A4EC84-276F-E943-B047-467B12D11BAA}" type="presOf" srcId="{062C3FD6-2A69-40E2-86D9-5D379C058CFE}" destId="{0180D24F-77E8-CC4B-9BD4-D004EA8AC1D3}" srcOrd="0" destOrd="0" presId="urn:microsoft.com/office/officeart/2008/layout/LinedList"/>
    <dgm:cxn modelId="{1D74649E-4151-4004-BF59-E4AD4E529863}" srcId="{50ACAD04-B755-434C-AA72-857F2B7D2025}" destId="{062C3FD6-2A69-40E2-86D9-5D379C058CFE}" srcOrd="0" destOrd="0" parTransId="{7F4692C0-118B-4554-B64C-53F1395E8314}" sibTransId="{9F74504B-662F-4D7B-8440-01C6EE7C43C8}"/>
    <dgm:cxn modelId="{FA7602DB-5E58-2249-BA60-1F55616ECC1E}" type="presOf" srcId="{8ADBD152-F5E4-4743-A209-EF48291E0462}" destId="{41B5E667-9B5E-6B48-B960-E300B849A8D7}" srcOrd="0" destOrd="0" presId="urn:microsoft.com/office/officeart/2008/layout/LinedList"/>
    <dgm:cxn modelId="{65E84EEC-AA03-3441-B81E-D9920908B1E2}" type="presOf" srcId="{2294C8DD-4DD2-4F3B-9F26-43C34C04BE60}" destId="{19F45903-4B60-134F-984C-E10C77F64567}" srcOrd="0" destOrd="0" presId="urn:microsoft.com/office/officeart/2008/layout/LinedList"/>
    <dgm:cxn modelId="{0889C1F8-ED81-764F-A58A-A03FE8803EFF}" type="presOf" srcId="{DD94592D-42D5-4A99-B494-A8F40A1735B4}" destId="{D0700A18-8687-9F41-8715-CB95DB44A3A4}" srcOrd="0" destOrd="0" presId="urn:microsoft.com/office/officeart/2008/layout/LinedList"/>
    <dgm:cxn modelId="{862CA484-158F-0843-BD75-A83828F8460B}" type="presParOf" srcId="{5DF18ED7-F897-A24A-9F3C-E94D0906DD47}" destId="{27CEF46B-4AC9-7540-83C6-413EF8F8D3DB}" srcOrd="0" destOrd="0" presId="urn:microsoft.com/office/officeart/2008/layout/LinedList"/>
    <dgm:cxn modelId="{9E55BD9B-7334-874B-A02C-70D8464ACDE5}" type="presParOf" srcId="{5DF18ED7-F897-A24A-9F3C-E94D0906DD47}" destId="{F000147B-649F-7E40-A7A3-910E6A4D34BE}" srcOrd="1" destOrd="0" presId="urn:microsoft.com/office/officeart/2008/layout/LinedList"/>
    <dgm:cxn modelId="{AB99D76F-3B6B-1D4E-ADC5-4E1F23AA7BB9}" type="presParOf" srcId="{F000147B-649F-7E40-A7A3-910E6A4D34BE}" destId="{0180D24F-77E8-CC4B-9BD4-D004EA8AC1D3}" srcOrd="0" destOrd="0" presId="urn:microsoft.com/office/officeart/2008/layout/LinedList"/>
    <dgm:cxn modelId="{1F3753C1-64EE-0F49-8F4A-E377C06CF7D7}" type="presParOf" srcId="{F000147B-649F-7E40-A7A3-910E6A4D34BE}" destId="{DB7511EB-6057-4D46-B3D0-B59A1F535DBE}" srcOrd="1" destOrd="0" presId="urn:microsoft.com/office/officeart/2008/layout/LinedList"/>
    <dgm:cxn modelId="{86D5FF61-FF6A-7345-9E23-5894565BBF9E}" type="presParOf" srcId="{5DF18ED7-F897-A24A-9F3C-E94D0906DD47}" destId="{C37D14CC-64FC-3344-B1F5-BC443682D148}" srcOrd="2" destOrd="0" presId="urn:microsoft.com/office/officeart/2008/layout/LinedList"/>
    <dgm:cxn modelId="{A70D9619-8861-6846-A9CE-3B4CEDD05280}" type="presParOf" srcId="{5DF18ED7-F897-A24A-9F3C-E94D0906DD47}" destId="{08B94D35-6743-C646-A406-01EA370EC521}" srcOrd="3" destOrd="0" presId="urn:microsoft.com/office/officeart/2008/layout/LinedList"/>
    <dgm:cxn modelId="{4E48B7D7-1A89-8E4F-A688-5F760E5DF829}" type="presParOf" srcId="{08B94D35-6743-C646-A406-01EA370EC521}" destId="{41B5E667-9B5E-6B48-B960-E300B849A8D7}" srcOrd="0" destOrd="0" presId="urn:microsoft.com/office/officeart/2008/layout/LinedList"/>
    <dgm:cxn modelId="{C551A3A4-DF76-7043-B250-8E5420A2093F}" type="presParOf" srcId="{08B94D35-6743-C646-A406-01EA370EC521}" destId="{D09A96A2-35FD-E743-9E3E-7164603FBB0E}" srcOrd="1" destOrd="0" presId="urn:microsoft.com/office/officeart/2008/layout/LinedList"/>
    <dgm:cxn modelId="{A05B74F7-0EB8-2048-820E-533BCF43CF9E}" type="presParOf" srcId="{5DF18ED7-F897-A24A-9F3C-E94D0906DD47}" destId="{9EA5B33B-98BA-0848-860D-47CF41609FDE}" srcOrd="4" destOrd="0" presId="urn:microsoft.com/office/officeart/2008/layout/LinedList"/>
    <dgm:cxn modelId="{EE7A936D-EA3A-4442-8AC2-5FCED820D573}" type="presParOf" srcId="{5DF18ED7-F897-A24A-9F3C-E94D0906DD47}" destId="{EDF26B5F-3F3F-D54A-9C52-2F626ACA4942}" srcOrd="5" destOrd="0" presId="urn:microsoft.com/office/officeart/2008/layout/LinedList"/>
    <dgm:cxn modelId="{EA6202ED-B664-1E44-B6E8-C07E6C9A6181}" type="presParOf" srcId="{EDF26B5F-3F3F-D54A-9C52-2F626ACA4942}" destId="{D0700A18-8687-9F41-8715-CB95DB44A3A4}" srcOrd="0" destOrd="0" presId="urn:microsoft.com/office/officeart/2008/layout/LinedList"/>
    <dgm:cxn modelId="{641D3547-74D7-CA48-A602-23A7994BC531}" type="presParOf" srcId="{EDF26B5F-3F3F-D54A-9C52-2F626ACA4942}" destId="{2F48494A-36B2-4040-BF8F-6ECC0FD8344A}" srcOrd="1" destOrd="0" presId="urn:microsoft.com/office/officeart/2008/layout/LinedList"/>
    <dgm:cxn modelId="{1E416282-6795-CC42-AEC3-C136C20D1EDB}" type="presParOf" srcId="{5DF18ED7-F897-A24A-9F3C-E94D0906DD47}" destId="{2157BF7A-59B4-AA40-8FFA-EDDD4FEFE7BE}" srcOrd="6" destOrd="0" presId="urn:microsoft.com/office/officeart/2008/layout/LinedList"/>
    <dgm:cxn modelId="{029E77FA-5E2E-764C-8786-2DEBB05C2F8C}" type="presParOf" srcId="{5DF18ED7-F897-A24A-9F3C-E94D0906DD47}" destId="{54ADA52F-2592-4940-A637-B11B2F5C838D}" srcOrd="7" destOrd="0" presId="urn:microsoft.com/office/officeart/2008/layout/LinedList"/>
    <dgm:cxn modelId="{1D2EB59C-E81C-C546-8047-35929BD3129A}" type="presParOf" srcId="{54ADA52F-2592-4940-A637-B11B2F5C838D}" destId="{19F45903-4B60-134F-984C-E10C77F64567}" srcOrd="0" destOrd="0" presId="urn:microsoft.com/office/officeart/2008/layout/LinedList"/>
    <dgm:cxn modelId="{86F9ACC7-3E4E-4A40-B0C8-88F4BCDA86DC}" type="presParOf" srcId="{54ADA52F-2592-4940-A637-B11B2F5C838D}" destId="{3DE948B8-340D-3641-A17D-24A78B633B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58EE77-5186-AB48-AEB9-7837FBFB5517}" type="doc">
      <dgm:prSet loTypeId="urn:microsoft.com/office/officeart/2005/8/layout/radial6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BCE8F01-48B6-584E-B8AD-5CD02BD64464}">
      <dgm:prSet phldrT="[Текст]"/>
      <dgm:spPr/>
      <dgm:t>
        <a:bodyPr/>
        <a:lstStyle/>
        <a:p>
          <a:r>
            <a:rPr lang="ru-RU" dirty="0"/>
            <a:t>ребенок</a:t>
          </a:r>
        </a:p>
      </dgm:t>
    </dgm:pt>
    <dgm:pt modelId="{79F6886C-8F02-A741-823A-9FDB030F59A5}" type="parTrans" cxnId="{077730CD-A181-BD4D-900C-A0ADEB1392C9}">
      <dgm:prSet/>
      <dgm:spPr/>
      <dgm:t>
        <a:bodyPr/>
        <a:lstStyle/>
        <a:p>
          <a:endParaRPr lang="ru-RU"/>
        </a:p>
      </dgm:t>
    </dgm:pt>
    <dgm:pt modelId="{F9CB3F11-78A7-7E43-9035-168D82B2EEB1}" type="sibTrans" cxnId="{077730CD-A181-BD4D-900C-A0ADEB1392C9}">
      <dgm:prSet/>
      <dgm:spPr/>
      <dgm:t>
        <a:bodyPr/>
        <a:lstStyle/>
        <a:p>
          <a:endParaRPr lang="ru-RU"/>
        </a:p>
      </dgm:t>
    </dgm:pt>
    <dgm:pt modelId="{66C15FC1-4FAC-0347-BEA8-8A95AEED9168}">
      <dgm:prSet phldrT="[Текст]"/>
      <dgm:spPr/>
      <dgm:t>
        <a:bodyPr/>
        <a:lstStyle/>
        <a:p>
          <a:r>
            <a:rPr lang="ru-RU" dirty="0"/>
            <a:t>семья</a:t>
          </a:r>
        </a:p>
      </dgm:t>
    </dgm:pt>
    <dgm:pt modelId="{5BA2BACA-043D-D545-8B19-843681F356FE}" type="parTrans" cxnId="{6C790DFF-8A2E-ED4E-823A-884564BD179F}">
      <dgm:prSet/>
      <dgm:spPr/>
      <dgm:t>
        <a:bodyPr/>
        <a:lstStyle/>
        <a:p>
          <a:endParaRPr lang="ru-RU"/>
        </a:p>
      </dgm:t>
    </dgm:pt>
    <dgm:pt modelId="{521556A8-98AF-F143-BFAB-0016B9FEE677}" type="sibTrans" cxnId="{6C790DFF-8A2E-ED4E-823A-884564BD179F}">
      <dgm:prSet/>
      <dgm:spPr/>
      <dgm:t>
        <a:bodyPr/>
        <a:lstStyle/>
        <a:p>
          <a:endParaRPr lang="ru-RU"/>
        </a:p>
      </dgm:t>
    </dgm:pt>
    <dgm:pt modelId="{433A1518-B108-8544-B58F-0F014085EAD8}">
      <dgm:prSet phldrT="[Текст]"/>
      <dgm:spPr/>
      <dgm:t>
        <a:bodyPr/>
        <a:lstStyle/>
        <a:p>
          <a:r>
            <a:rPr lang="ru-RU" dirty="0"/>
            <a:t>ранняя помощь</a:t>
          </a:r>
        </a:p>
      </dgm:t>
    </dgm:pt>
    <dgm:pt modelId="{C05CB5BE-727F-9143-8763-33304A260E49}" type="parTrans" cxnId="{A8A88A7B-25FB-F04E-A35F-DF5A2BCD4A6B}">
      <dgm:prSet/>
      <dgm:spPr/>
      <dgm:t>
        <a:bodyPr/>
        <a:lstStyle/>
        <a:p>
          <a:endParaRPr lang="ru-RU"/>
        </a:p>
      </dgm:t>
    </dgm:pt>
    <dgm:pt modelId="{62C76F07-C805-294D-8242-61BF2B2E5610}" type="sibTrans" cxnId="{A8A88A7B-25FB-F04E-A35F-DF5A2BCD4A6B}">
      <dgm:prSet/>
      <dgm:spPr/>
      <dgm:t>
        <a:bodyPr/>
        <a:lstStyle/>
        <a:p>
          <a:endParaRPr lang="ru-RU"/>
        </a:p>
      </dgm:t>
    </dgm:pt>
    <dgm:pt modelId="{C1D2FC64-47FC-7642-8431-E437E417719B}">
      <dgm:prSet phldrT="[Текст]"/>
      <dgm:spPr/>
      <dgm:t>
        <a:bodyPr/>
        <a:lstStyle/>
        <a:p>
          <a:r>
            <a:rPr lang="ru-RU" dirty="0"/>
            <a:t>социальные услуги</a:t>
          </a:r>
        </a:p>
      </dgm:t>
    </dgm:pt>
    <dgm:pt modelId="{0A19D9DA-2D33-F249-B626-360F988D9D69}" type="parTrans" cxnId="{3BC9047D-D6EB-7E4A-8618-87B35A63B707}">
      <dgm:prSet/>
      <dgm:spPr/>
      <dgm:t>
        <a:bodyPr/>
        <a:lstStyle/>
        <a:p>
          <a:endParaRPr lang="ru-RU"/>
        </a:p>
      </dgm:t>
    </dgm:pt>
    <dgm:pt modelId="{5ADFE9BB-A048-E34F-A680-4E903911CFC9}" type="sibTrans" cxnId="{3BC9047D-D6EB-7E4A-8618-87B35A63B707}">
      <dgm:prSet/>
      <dgm:spPr/>
      <dgm:t>
        <a:bodyPr/>
        <a:lstStyle/>
        <a:p>
          <a:endParaRPr lang="ru-RU"/>
        </a:p>
      </dgm:t>
    </dgm:pt>
    <dgm:pt modelId="{A94B7CA7-FB70-164A-BC06-15DB1DE5B8C6}">
      <dgm:prSet phldrT="[Текст]"/>
      <dgm:spPr/>
      <dgm:t>
        <a:bodyPr/>
        <a:lstStyle/>
        <a:p>
          <a:r>
            <a:rPr lang="ru-RU" dirty="0"/>
            <a:t>образование</a:t>
          </a:r>
        </a:p>
      </dgm:t>
    </dgm:pt>
    <dgm:pt modelId="{A4E8596E-1BC5-9B49-BE7F-7F4DAFBEA473}" type="parTrans" cxnId="{58D6D351-43A5-C24E-B579-D78B7A212E6A}">
      <dgm:prSet/>
      <dgm:spPr/>
      <dgm:t>
        <a:bodyPr/>
        <a:lstStyle/>
        <a:p>
          <a:endParaRPr lang="ru-RU"/>
        </a:p>
      </dgm:t>
    </dgm:pt>
    <dgm:pt modelId="{9B303BAE-A481-744E-A8AC-70BAAD75DB09}" type="sibTrans" cxnId="{58D6D351-43A5-C24E-B579-D78B7A212E6A}">
      <dgm:prSet/>
      <dgm:spPr/>
      <dgm:t>
        <a:bodyPr/>
        <a:lstStyle/>
        <a:p>
          <a:endParaRPr lang="ru-RU"/>
        </a:p>
      </dgm:t>
    </dgm:pt>
    <dgm:pt modelId="{9FC8969B-063E-9040-86D6-AE0990C857F6}">
      <dgm:prSet phldrT="[Текст]"/>
      <dgm:spPr/>
      <dgm:t>
        <a:bodyPr/>
        <a:lstStyle/>
        <a:p>
          <a:r>
            <a:rPr lang="ru-RU" dirty="0"/>
            <a:t>медицина</a:t>
          </a:r>
        </a:p>
      </dgm:t>
    </dgm:pt>
    <dgm:pt modelId="{4657F019-0E9C-E64C-9E1A-E9D10B9EA9F3}" type="parTrans" cxnId="{44D8D8AA-1261-9B4C-9E18-294DFA0D1E20}">
      <dgm:prSet/>
      <dgm:spPr/>
      <dgm:t>
        <a:bodyPr/>
        <a:lstStyle/>
        <a:p>
          <a:endParaRPr lang="ru-RU"/>
        </a:p>
      </dgm:t>
    </dgm:pt>
    <dgm:pt modelId="{0EE6881A-EC34-5E4D-A1C5-C7E2816CEC91}" type="sibTrans" cxnId="{44D8D8AA-1261-9B4C-9E18-294DFA0D1E20}">
      <dgm:prSet/>
      <dgm:spPr/>
      <dgm:t>
        <a:bodyPr/>
        <a:lstStyle/>
        <a:p>
          <a:endParaRPr lang="ru-RU"/>
        </a:p>
      </dgm:t>
    </dgm:pt>
    <dgm:pt modelId="{1B682218-8359-574C-B1C1-702FF1CA592E}">
      <dgm:prSet phldrT="[Текст]"/>
      <dgm:spPr/>
      <dgm:t>
        <a:bodyPr/>
        <a:lstStyle/>
        <a:p>
          <a:r>
            <a:rPr lang="ru-RU" dirty="0"/>
            <a:t>ключевой работник</a:t>
          </a:r>
        </a:p>
      </dgm:t>
    </dgm:pt>
    <dgm:pt modelId="{2EFECE60-C259-BC42-A13E-34D9C9BAE5C3}" type="parTrans" cxnId="{0ADF8FC0-0DBC-A14F-94FA-D9B03BBA51FF}">
      <dgm:prSet/>
      <dgm:spPr/>
      <dgm:t>
        <a:bodyPr/>
        <a:lstStyle/>
        <a:p>
          <a:endParaRPr lang="ru-RU"/>
        </a:p>
      </dgm:t>
    </dgm:pt>
    <dgm:pt modelId="{A20B69F1-4AD5-BC46-8872-49993B13495F}" type="sibTrans" cxnId="{0ADF8FC0-0DBC-A14F-94FA-D9B03BBA51FF}">
      <dgm:prSet/>
      <dgm:spPr/>
      <dgm:t>
        <a:bodyPr/>
        <a:lstStyle/>
        <a:p>
          <a:endParaRPr lang="ru-RU"/>
        </a:p>
      </dgm:t>
    </dgm:pt>
    <dgm:pt modelId="{B22286C6-5750-9843-8D05-B7443200869B}" type="pres">
      <dgm:prSet presAssocID="{3258EE77-5186-AB48-AEB9-7837FBFB551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02BA5B0-5083-CD42-A895-87277C09D911}" type="pres">
      <dgm:prSet presAssocID="{4BCE8F01-48B6-584E-B8AD-5CD02BD64464}" presName="centerShape" presStyleLbl="node0" presStyleIdx="0" presStyleCnt="1"/>
      <dgm:spPr/>
    </dgm:pt>
    <dgm:pt modelId="{B686C526-9067-7440-8F51-49FF7CFCA6B5}" type="pres">
      <dgm:prSet presAssocID="{66C15FC1-4FAC-0347-BEA8-8A95AEED9168}" presName="node" presStyleLbl="node1" presStyleIdx="0" presStyleCnt="6">
        <dgm:presLayoutVars>
          <dgm:bulletEnabled val="1"/>
        </dgm:presLayoutVars>
      </dgm:prSet>
      <dgm:spPr/>
    </dgm:pt>
    <dgm:pt modelId="{7008915B-35C9-9D49-82F7-587462C10AFA}" type="pres">
      <dgm:prSet presAssocID="{66C15FC1-4FAC-0347-BEA8-8A95AEED9168}" presName="dummy" presStyleCnt="0"/>
      <dgm:spPr/>
    </dgm:pt>
    <dgm:pt modelId="{64860EA8-F1E1-FC45-A64C-E8151ECE6B15}" type="pres">
      <dgm:prSet presAssocID="{521556A8-98AF-F143-BFAB-0016B9FEE677}" presName="sibTrans" presStyleLbl="sibTrans2D1" presStyleIdx="0" presStyleCnt="6"/>
      <dgm:spPr/>
    </dgm:pt>
    <dgm:pt modelId="{786D32E8-1156-A045-91E6-27060FA1DA15}" type="pres">
      <dgm:prSet presAssocID="{1B682218-8359-574C-B1C1-702FF1CA592E}" presName="node" presStyleLbl="node1" presStyleIdx="1" presStyleCnt="6">
        <dgm:presLayoutVars>
          <dgm:bulletEnabled val="1"/>
        </dgm:presLayoutVars>
      </dgm:prSet>
      <dgm:spPr/>
    </dgm:pt>
    <dgm:pt modelId="{340B06AF-3069-0845-BDE5-09B7039C4547}" type="pres">
      <dgm:prSet presAssocID="{1B682218-8359-574C-B1C1-702FF1CA592E}" presName="dummy" presStyleCnt="0"/>
      <dgm:spPr/>
    </dgm:pt>
    <dgm:pt modelId="{A2A61B59-B788-5A47-8F2D-4CE89929B70F}" type="pres">
      <dgm:prSet presAssocID="{A20B69F1-4AD5-BC46-8872-49993B13495F}" presName="sibTrans" presStyleLbl="sibTrans2D1" presStyleIdx="1" presStyleCnt="6"/>
      <dgm:spPr/>
    </dgm:pt>
    <dgm:pt modelId="{A015FDBA-7905-E542-8CCE-9257E87C7BEE}" type="pres">
      <dgm:prSet presAssocID="{433A1518-B108-8544-B58F-0F014085EAD8}" presName="node" presStyleLbl="node1" presStyleIdx="2" presStyleCnt="6">
        <dgm:presLayoutVars>
          <dgm:bulletEnabled val="1"/>
        </dgm:presLayoutVars>
      </dgm:prSet>
      <dgm:spPr/>
    </dgm:pt>
    <dgm:pt modelId="{DE8C33EC-F593-AD47-B215-5A155358BED4}" type="pres">
      <dgm:prSet presAssocID="{433A1518-B108-8544-B58F-0F014085EAD8}" presName="dummy" presStyleCnt="0"/>
      <dgm:spPr/>
    </dgm:pt>
    <dgm:pt modelId="{612D9151-A61F-9347-8446-78E8C24B2A93}" type="pres">
      <dgm:prSet presAssocID="{62C76F07-C805-294D-8242-61BF2B2E5610}" presName="sibTrans" presStyleLbl="sibTrans2D1" presStyleIdx="2" presStyleCnt="6"/>
      <dgm:spPr/>
    </dgm:pt>
    <dgm:pt modelId="{541F1DE5-3D0E-2245-AD2E-06356F27AB74}" type="pres">
      <dgm:prSet presAssocID="{C1D2FC64-47FC-7642-8431-E437E417719B}" presName="node" presStyleLbl="node1" presStyleIdx="3" presStyleCnt="6">
        <dgm:presLayoutVars>
          <dgm:bulletEnabled val="1"/>
        </dgm:presLayoutVars>
      </dgm:prSet>
      <dgm:spPr/>
    </dgm:pt>
    <dgm:pt modelId="{BFD0FF8A-1829-6F45-BF91-839416B63753}" type="pres">
      <dgm:prSet presAssocID="{C1D2FC64-47FC-7642-8431-E437E417719B}" presName="dummy" presStyleCnt="0"/>
      <dgm:spPr/>
    </dgm:pt>
    <dgm:pt modelId="{EA071355-E7CB-8D43-A899-568A5EF3D94F}" type="pres">
      <dgm:prSet presAssocID="{5ADFE9BB-A048-E34F-A680-4E903911CFC9}" presName="sibTrans" presStyleLbl="sibTrans2D1" presStyleIdx="3" presStyleCnt="6"/>
      <dgm:spPr/>
    </dgm:pt>
    <dgm:pt modelId="{E5D43543-8C1D-1740-893B-59B89F5543E1}" type="pres">
      <dgm:prSet presAssocID="{A94B7CA7-FB70-164A-BC06-15DB1DE5B8C6}" presName="node" presStyleLbl="node1" presStyleIdx="4" presStyleCnt="6">
        <dgm:presLayoutVars>
          <dgm:bulletEnabled val="1"/>
        </dgm:presLayoutVars>
      </dgm:prSet>
      <dgm:spPr/>
    </dgm:pt>
    <dgm:pt modelId="{BEB1B432-BE37-6C43-A980-BAE7B6B8D965}" type="pres">
      <dgm:prSet presAssocID="{A94B7CA7-FB70-164A-BC06-15DB1DE5B8C6}" presName="dummy" presStyleCnt="0"/>
      <dgm:spPr/>
    </dgm:pt>
    <dgm:pt modelId="{5E006520-3CF3-4440-A537-1D44276587B3}" type="pres">
      <dgm:prSet presAssocID="{9B303BAE-A481-744E-A8AC-70BAAD75DB09}" presName="sibTrans" presStyleLbl="sibTrans2D1" presStyleIdx="4" presStyleCnt="6"/>
      <dgm:spPr/>
    </dgm:pt>
    <dgm:pt modelId="{4571B193-BA18-144B-9477-A16EE3B7B836}" type="pres">
      <dgm:prSet presAssocID="{9FC8969B-063E-9040-86D6-AE0990C857F6}" presName="node" presStyleLbl="node1" presStyleIdx="5" presStyleCnt="6">
        <dgm:presLayoutVars>
          <dgm:bulletEnabled val="1"/>
        </dgm:presLayoutVars>
      </dgm:prSet>
      <dgm:spPr/>
    </dgm:pt>
    <dgm:pt modelId="{C28325B0-4CC9-0A4D-A2D1-B443E2E899A0}" type="pres">
      <dgm:prSet presAssocID="{9FC8969B-063E-9040-86D6-AE0990C857F6}" presName="dummy" presStyleCnt="0"/>
      <dgm:spPr/>
    </dgm:pt>
    <dgm:pt modelId="{95C0C07D-2EB5-944C-80E7-854BCDE2E296}" type="pres">
      <dgm:prSet presAssocID="{0EE6881A-EC34-5E4D-A1C5-C7E2816CEC91}" presName="sibTrans" presStyleLbl="sibTrans2D1" presStyleIdx="5" presStyleCnt="6"/>
      <dgm:spPr/>
    </dgm:pt>
  </dgm:ptLst>
  <dgm:cxnLst>
    <dgm:cxn modelId="{A93E8F0D-5BA2-8D43-9375-72F4220B2AFF}" type="presOf" srcId="{5ADFE9BB-A048-E34F-A680-4E903911CFC9}" destId="{EA071355-E7CB-8D43-A899-568A5EF3D94F}" srcOrd="0" destOrd="0" presId="urn:microsoft.com/office/officeart/2005/8/layout/radial6"/>
    <dgm:cxn modelId="{6A3FAC1C-71C1-3949-B634-42E892156228}" type="presOf" srcId="{9B303BAE-A481-744E-A8AC-70BAAD75DB09}" destId="{5E006520-3CF3-4440-A537-1D44276587B3}" srcOrd="0" destOrd="0" presId="urn:microsoft.com/office/officeart/2005/8/layout/radial6"/>
    <dgm:cxn modelId="{30DEC724-25BB-0A4C-9D52-C47EFEDF3BC5}" type="presOf" srcId="{4BCE8F01-48B6-584E-B8AD-5CD02BD64464}" destId="{E02BA5B0-5083-CD42-A895-87277C09D911}" srcOrd="0" destOrd="0" presId="urn:microsoft.com/office/officeart/2005/8/layout/radial6"/>
    <dgm:cxn modelId="{25217B28-D53E-394F-979A-637864BA8499}" type="presOf" srcId="{3258EE77-5186-AB48-AEB9-7837FBFB5517}" destId="{B22286C6-5750-9843-8D05-B7443200869B}" srcOrd="0" destOrd="0" presId="urn:microsoft.com/office/officeart/2005/8/layout/radial6"/>
    <dgm:cxn modelId="{7A714235-5D2C-BA4D-A67D-F563D53D9523}" type="presOf" srcId="{C1D2FC64-47FC-7642-8431-E437E417719B}" destId="{541F1DE5-3D0E-2245-AD2E-06356F27AB74}" srcOrd="0" destOrd="0" presId="urn:microsoft.com/office/officeart/2005/8/layout/radial6"/>
    <dgm:cxn modelId="{A5887635-1EC7-6E4B-9BEF-1F9DAD81CE39}" type="presOf" srcId="{66C15FC1-4FAC-0347-BEA8-8A95AEED9168}" destId="{B686C526-9067-7440-8F51-49FF7CFCA6B5}" srcOrd="0" destOrd="0" presId="urn:microsoft.com/office/officeart/2005/8/layout/radial6"/>
    <dgm:cxn modelId="{58D6D351-43A5-C24E-B579-D78B7A212E6A}" srcId="{4BCE8F01-48B6-584E-B8AD-5CD02BD64464}" destId="{A94B7CA7-FB70-164A-BC06-15DB1DE5B8C6}" srcOrd="4" destOrd="0" parTransId="{A4E8596E-1BC5-9B49-BE7F-7F4DAFBEA473}" sibTransId="{9B303BAE-A481-744E-A8AC-70BAAD75DB09}"/>
    <dgm:cxn modelId="{84EE335D-31E8-B043-BBFD-F4D376B7FD79}" type="presOf" srcId="{1B682218-8359-574C-B1C1-702FF1CA592E}" destId="{786D32E8-1156-A045-91E6-27060FA1DA15}" srcOrd="0" destOrd="0" presId="urn:microsoft.com/office/officeart/2005/8/layout/radial6"/>
    <dgm:cxn modelId="{A8A88A7B-25FB-F04E-A35F-DF5A2BCD4A6B}" srcId="{4BCE8F01-48B6-584E-B8AD-5CD02BD64464}" destId="{433A1518-B108-8544-B58F-0F014085EAD8}" srcOrd="2" destOrd="0" parTransId="{C05CB5BE-727F-9143-8763-33304A260E49}" sibTransId="{62C76F07-C805-294D-8242-61BF2B2E5610}"/>
    <dgm:cxn modelId="{3BC9047D-D6EB-7E4A-8618-87B35A63B707}" srcId="{4BCE8F01-48B6-584E-B8AD-5CD02BD64464}" destId="{C1D2FC64-47FC-7642-8431-E437E417719B}" srcOrd="3" destOrd="0" parTransId="{0A19D9DA-2D33-F249-B626-360F988D9D69}" sibTransId="{5ADFE9BB-A048-E34F-A680-4E903911CFC9}"/>
    <dgm:cxn modelId="{960AE494-95DA-9D4C-A2ED-9C37464C4697}" type="presOf" srcId="{433A1518-B108-8544-B58F-0F014085EAD8}" destId="{A015FDBA-7905-E542-8CCE-9257E87C7BEE}" srcOrd="0" destOrd="0" presId="urn:microsoft.com/office/officeart/2005/8/layout/radial6"/>
    <dgm:cxn modelId="{44D8D8AA-1261-9B4C-9E18-294DFA0D1E20}" srcId="{4BCE8F01-48B6-584E-B8AD-5CD02BD64464}" destId="{9FC8969B-063E-9040-86D6-AE0990C857F6}" srcOrd="5" destOrd="0" parTransId="{4657F019-0E9C-E64C-9E1A-E9D10B9EA9F3}" sibTransId="{0EE6881A-EC34-5E4D-A1C5-C7E2816CEC91}"/>
    <dgm:cxn modelId="{620E0CAE-C0CA-7D44-BA5D-EC3A145BE595}" type="presOf" srcId="{0EE6881A-EC34-5E4D-A1C5-C7E2816CEC91}" destId="{95C0C07D-2EB5-944C-80E7-854BCDE2E296}" srcOrd="0" destOrd="0" presId="urn:microsoft.com/office/officeart/2005/8/layout/radial6"/>
    <dgm:cxn modelId="{7B3E7FB9-CEA3-164F-A7E4-115DD21748B3}" type="presOf" srcId="{A94B7CA7-FB70-164A-BC06-15DB1DE5B8C6}" destId="{E5D43543-8C1D-1740-893B-59B89F5543E1}" srcOrd="0" destOrd="0" presId="urn:microsoft.com/office/officeart/2005/8/layout/radial6"/>
    <dgm:cxn modelId="{DA4329BF-FB52-FB44-956C-EA152489E4A7}" type="presOf" srcId="{9FC8969B-063E-9040-86D6-AE0990C857F6}" destId="{4571B193-BA18-144B-9477-A16EE3B7B836}" srcOrd="0" destOrd="0" presId="urn:microsoft.com/office/officeart/2005/8/layout/radial6"/>
    <dgm:cxn modelId="{0ADF8FC0-0DBC-A14F-94FA-D9B03BBA51FF}" srcId="{4BCE8F01-48B6-584E-B8AD-5CD02BD64464}" destId="{1B682218-8359-574C-B1C1-702FF1CA592E}" srcOrd="1" destOrd="0" parTransId="{2EFECE60-C259-BC42-A13E-34D9C9BAE5C3}" sibTransId="{A20B69F1-4AD5-BC46-8872-49993B13495F}"/>
    <dgm:cxn modelId="{0ABD03C8-639B-0B46-B923-05489369771E}" type="presOf" srcId="{521556A8-98AF-F143-BFAB-0016B9FEE677}" destId="{64860EA8-F1E1-FC45-A64C-E8151ECE6B15}" srcOrd="0" destOrd="0" presId="urn:microsoft.com/office/officeart/2005/8/layout/radial6"/>
    <dgm:cxn modelId="{5BEBF7CB-B194-0845-8282-1C73E08681BD}" type="presOf" srcId="{62C76F07-C805-294D-8242-61BF2B2E5610}" destId="{612D9151-A61F-9347-8446-78E8C24B2A93}" srcOrd="0" destOrd="0" presId="urn:microsoft.com/office/officeart/2005/8/layout/radial6"/>
    <dgm:cxn modelId="{077730CD-A181-BD4D-900C-A0ADEB1392C9}" srcId="{3258EE77-5186-AB48-AEB9-7837FBFB5517}" destId="{4BCE8F01-48B6-584E-B8AD-5CD02BD64464}" srcOrd="0" destOrd="0" parTransId="{79F6886C-8F02-A741-823A-9FDB030F59A5}" sibTransId="{F9CB3F11-78A7-7E43-9035-168D82B2EEB1}"/>
    <dgm:cxn modelId="{DC9972D3-329E-574D-AF41-1CF57FB4517E}" type="presOf" srcId="{A20B69F1-4AD5-BC46-8872-49993B13495F}" destId="{A2A61B59-B788-5A47-8F2D-4CE89929B70F}" srcOrd="0" destOrd="0" presId="urn:microsoft.com/office/officeart/2005/8/layout/radial6"/>
    <dgm:cxn modelId="{6C790DFF-8A2E-ED4E-823A-884564BD179F}" srcId="{4BCE8F01-48B6-584E-B8AD-5CD02BD64464}" destId="{66C15FC1-4FAC-0347-BEA8-8A95AEED9168}" srcOrd="0" destOrd="0" parTransId="{5BA2BACA-043D-D545-8B19-843681F356FE}" sibTransId="{521556A8-98AF-F143-BFAB-0016B9FEE677}"/>
    <dgm:cxn modelId="{5B8AE4FF-EBCE-0B4F-87DA-5BD275618DE0}" type="presParOf" srcId="{B22286C6-5750-9843-8D05-B7443200869B}" destId="{E02BA5B0-5083-CD42-A895-87277C09D911}" srcOrd="0" destOrd="0" presId="urn:microsoft.com/office/officeart/2005/8/layout/radial6"/>
    <dgm:cxn modelId="{28247EB6-22D7-4A4D-AB20-877F363B5F39}" type="presParOf" srcId="{B22286C6-5750-9843-8D05-B7443200869B}" destId="{B686C526-9067-7440-8F51-49FF7CFCA6B5}" srcOrd="1" destOrd="0" presId="urn:microsoft.com/office/officeart/2005/8/layout/radial6"/>
    <dgm:cxn modelId="{67DD7B9B-3B7C-E24F-B03B-2F406F955E8E}" type="presParOf" srcId="{B22286C6-5750-9843-8D05-B7443200869B}" destId="{7008915B-35C9-9D49-82F7-587462C10AFA}" srcOrd="2" destOrd="0" presId="urn:microsoft.com/office/officeart/2005/8/layout/radial6"/>
    <dgm:cxn modelId="{7C39E59C-D057-5542-8E56-6C47A5CD85F0}" type="presParOf" srcId="{B22286C6-5750-9843-8D05-B7443200869B}" destId="{64860EA8-F1E1-FC45-A64C-E8151ECE6B15}" srcOrd="3" destOrd="0" presId="urn:microsoft.com/office/officeart/2005/8/layout/radial6"/>
    <dgm:cxn modelId="{07C7EA34-A7AA-8B47-B04F-4BE66ADE8706}" type="presParOf" srcId="{B22286C6-5750-9843-8D05-B7443200869B}" destId="{786D32E8-1156-A045-91E6-27060FA1DA15}" srcOrd="4" destOrd="0" presId="urn:microsoft.com/office/officeart/2005/8/layout/radial6"/>
    <dgm:cxn modelId="{44A816BF-F204-B549-8F6E-1516FB3C16D1}" type="presParOf" srcId="{B22286C6-5750-9843-8D05-B7443200869B}" destId="{340B06AF-3069-0845-BDE5-09B7039C4547}" srcOrd="5" destOrd="0" presId="urn:microsoft.com/office/officeart/2005/8/layout/radial6"/>
    <dgm:cxn modelId="{91547840-D359-3A43-8088-2C003B9A90BA}" type="presParOf" srcId="{B22286C6-5750-9843-8D05-B7443200869B}" destId="{A2A61B59-B788-5A47-8F2D-4CE89929B70F}" srcOrd="6" destOrd="0" presId="urn:microsoft.com/office/officeart/2005/8/layout/radial6"/>
    <dgm:cxn modelId="{DC80032D-CF4B-4A4C-AC32-F0D7F2CD9FCD}" type="presParOf" srcId="{B22286C6-5750-9843-8D05-B7443200869B}" destId="{A015FDBA-7905-E542-8CCE-9257E87C7BEE}" srcOrd="7" destOrd="0" presId="urn:microsoft.com/office/officeart/2005/8/layout/radial6"/>
    <dgm:cxn modelId="{208DFE94-932C-3947-92E4-80D878674602}" type="presParOf" srcId="{B22286C6-5750-9843-8D05-B7443200869B}" destId="{DE8C33EC-F593-AD47-B215-5A155358BED4}" srcOrd="8" destOrd="0" presId="urn:microsoft.com/office/officeart/2005/8/layout/radial6"/>
    <dgm:cxn modelId="{3ACE5BD9-870C-ED43-9C6B-5E21BC80B659}" type="presParOf" srcId="{B22286C6-5750-9843-8D05-B7443200869B}" destId="{612D9151-A61F-9347-8446-78E8C24B2A93}" srcOrd="9" destOrd="0" presId="urn:microsoft.com/office/officeart/2005/8/layout/radial6"/>
    <dgm:cxn modelId="{85C95F22-4168-9840-B59F-77B9B35DDEC0}" type="presParOf" srcId="{B22286C6-5750-9843-8D05-B7443200869B}" destId="{541F1DE5-3D0E-2245-AD2E-06356F27AB74}" srcOrd="10" destOrd="0" presId="urn:microsoft.com/office/officeart/2005/8/layout/radial6"/>
    <dgm:cxn modelId="{30FA78CC-263C-4740-B3C7-92E5A353478D}" type="presParOf" srcId="{B22286C6-5750-9843-8D05-B7443200869B}" destId="{BFD0FF8A-1829-6F45-BF91-839416B63753}" srcOrd="11" destOrd="0" presId="urn:microsoft.com/office/officeart/2005/8/layout/radial6"/>
    <dgm:cxn modelId="{1ADC1249-A3F3-B04A-9BF8-CEA813026BDC}" type="presParOf" srcId="{B22286C6-5750-9843-8D05-B7443200869B}" destId="{EA071355-E7CB-8D43-A899-568A5EF3D94F}" srcOrd="12" destOrd="0" presId="urn:microsoft.com/office/officeart/2005/8/layout/radial6"/>
    <dgm:cxn modelId="{B13BBC2A-52CD-D046-BAFA-CB8028B8527C}" type="presParOf" srcId="{B22286C6-5750-9843-8D05-B7443200869B}" destId="{E5D43543-8C1D-1740-893B-59B89F5543E1}" srcOrd="13" destOrd="0" presId="urn:microsoft.com/office/officeart/2005/8/layout/radial6"/>
    <dgm:cxn modelId="{13F25CAB-9033-C444-ADBF-E95B102E6D7F}" type="presParOf" srcId="{B22286C6-5750-9843-8D05-B7443200869B}" destId="{BEB1B432-BE37-6C43-A980-BAE7B6B8D965}" srcOrd="14" destOrd="0" presId="urn:microsoft.com/office/officeart/2005/8/layout/radial6"/>
    <dgm:cxn modelId="{ABCBDA19-EB02-8D4D-994D-EC3995A3C3B1}" type="presParOf" srcId="{B22286C6-5750-9843-8D05-B7443200869B}" destId="{5E006520-3CF3-4440-A537-1D44276587B3}" srcOrd="15" destOrd="0" presId="urn:microsoft.com/office/officeart/2005/8/layout/radial6"/>
    <dgm:cxn modelId="{A146C254-C246-044D-A9FB-31E042E129F6}" type="presParOf" srcId="{B22286C6-5750-9843-8D05-B7443200869B}" destId="{4571B193-BA18-144B-9477-A16EE3B7B836}" srcOrd="16" destOrd="0" presId="urn:microsoft.com/office/officeart/2005/8/layout/radial6"/>
    <dgm:cxn modelId="{76FFA178-B4EB-E044-BEC6-85FB5206AFC8}" type="presParOf" srcId="{B22286C6-5750-9843-8D05-B7443200869B}" destId="{C28325B0-4CC9-0A4D-A2D1-B443E2E899A0}" srcOrd="17" destOrd="0" presId="urn:microsoft.com/office/officeart/2005/8/layout/radial6"/>
    <dgm:cxn modelId="{4BF6376C-521D-7E4E-B588-8AFDC43DF858}" type="presParOf" srcId="{B22286C6-5750-9843-8D05-B7443200869B}" destId="{95C0C07D-2EB5-944C-80E7-854BCDE2E296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CEF46B-4AC9-7540-83C6-413EF8F8D3DB}">
      <dsp:nvSpPr>
        <dsp:cNvPr id="0" name=""/>
        <dsp:cNvSpPr/>
      </dsp:nvSpPr>
      <dsp:spPr>
        <a:xfrm>
          <a:off x="0" y="303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0D24F-77E8-CC4B-9BD4-D004EA8AC1D3}">
      <dsp:nvSpPr>
        <dsp:cNvPr id="0" name=""/>
        <dsp:cNvSpPr/>
      </dsp:nvSpPr>
      <dsp:spPr>
        <a:xfrm>
          <a:off x="0" y="0"/>
          <a:ext cx="10515600" cy="707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улучшение функционирования ребенка в естественных жизненных ситуациях</a:t>
          </a:r>
          <a:endParaRPr lang="en-US" sz="2400" kern="1200" dirty="0"/>
        </a:p>
      </dsp:txBody>
      <dsp:txXfrm>
        <a:off x="0" y="0"/>
        <a:ext cx="10515600" cy="707984"/>
      </dsp:txXfrm>
    </dsp:sp>
    <dsp:sp modelId="{C37D14CC-64FC-3344-B1F5-BC443682D148}">
      <dsp:nvSpPr>
        <dsp:cNvPr id="0" name=""/>
        <dsp:cNvSpPr/>
      </dsp:nvSpPr>
      <dsp:spPr>
        <a:xfrm>
          <a:off x="0" y="708288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5E667-9B5E-6B48-B960-E300B849A8D7}">
      <dsp:nvSpPr>
        <dsp:cNvPr id="0" name=""/>
        <dsp:cNvSpPr/>
      </dsp:nvSpPr>
      <dsp:spPr>
        <a:xfrm>
          <a:off x="0" y="708288"/>
          <a:ext cx="10515600" cy="104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повышения качества взаимодействия и отношений ребенка с родителями, другими непосредственно ухаживающими за ребенком лицами, в семье</a:t>
          </a:r>
          <a:endParaRPr lang="en-US" sz="2400" kern="1200" dirty="0"/>
        </a:p>
      </dsp:txBody>
      <dsp:txXfrm>
        <a:off x="0" y="708288"/>
        <a:ext cx="10515600" cy="1046912"/>
      </dsp:txXfrm>
    </dsp:sp>
    <dsp:sp modelId="{9EA5B33B-98BA-0848-860D-47CF41609FDE}">
      <dsp:nvSpPr>
        <dsp:cNvPr id="0" name=""/>
        <dsp:cNvSpPr/>
      </dsp:nvSpPr>
      <dsp:spPr>
        <a:xfrm>
          <a:off x="0" y="1755200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00A18-8687-9F41-8715-CB95DB44A3A4}">
      <dsp:nvSpPr>
        <dsp:cNvPr id="0" name=""/>
        <dsp:cNvSpPr/>
      </dsp:nvSpPr>
      <dsp:spPr>
        <a:xfrm>
          <a:off x="0" y="1755200"/>
          <a:ext cx="10515600" cy="104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повышение компетентности родителей и других непосредственно ухаживающих за ребенком лиц в вопросах развития и воспитания ребенка</a:t>
          </a:r>
          <a:endParaRPr lang="en-US" sz="2400" kern="1200" dirty="0"/>
        </a:p>
      </dsp:txBody>
      <dsp:txXfrm>
        <a:off x="0" y="1755200"/>
        <a:ext cx="10515600" cy="1046912"/>
      </dsp:txXfrm>
    </dsp:sp>
    <dsp:sp modelId="{2157BF7A-59B4-AA40-8FFA-EDDD4FEFE7BE}">
      <dsp:nvSpPr>
        <dsp:cNvPr id="0" name=""/>
        <dsp:cNvSpPr/>
      </dsp:nvSpPr>
      <dsp:spPr>
        <a:xfrm>
          <a:off x="0" y="2802113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45903-4B60-134F-984C-E10C77F64567}">
      <dsp:nvSpPr>
        <dsp:cNvPr id="0" name=""/>
        <dsp:cNvSpPr/>
      </dsp:nvSpPr>
      <dsp:spPr>
        <a:xfrm>
          <a:off x="0" y="2802113"/>
          <a:ext cx="10515600" cy="1046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включение ребенка в среду сверстников, расширение социальных контактов ребенка и семьи, подготовка ребенка к включению его в сферу образования</a:t>
          </a:r>
          <a:endParaRPr lang="en-US" sz="2400" kern="1200" dirty="0"/>
        </a:p>
      </dsp:txBody>
      <dsp:txXfrm>
        <a:off x="0" y="2802113"/>
        <a:ext cx="10515600" cy="1046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0C07D-2EB5-944C-80E7-854BCDE2E296}">
      <dsp:nvSpPr>
        <dsp:cNvPr id="0" name=""/>
        <dsp:cNvSpPr/>
      </dsp:nvSpPr>
      <dsp:spPr>
        <a:xfrm>
          <a:off x="524056" y="376496"/>
          <a:ext cx="2592280" cy="2592280"/>
        </a:xfrm>
        <a:prstGeom prst="blockArc">
          <a:avLst>
            <a:gd name="adj1" fmla="val 12600000"/>
            <a:gd name="adj2" fmla="val 16200000"/>
            <a:gd name="adj3" fmla="val 449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06520-3CF3-4440-A537-1D44276587B3}">
      <dsp:nvSpPr>
        <dsp:cNvPr id="0" name=""/>
        <dsp:cNvSpPr/>
      </dsp:nvSpPr>
      <dsp:spPr>
        <a:xfrm>
          <a:off x="524056" y="376496"/>
          <a:ext cx="2592280" cy="2592280"/>
        </a:xfrm>
        <a:prstGeom prst="blockArc">
          <a:avLst>
            <a:gd name="adj1" fmla="val 9000000"/>
            <a:gd name="adj2" fmla="val 12600000"/>
            <a:gd name="adj3" fmla="val 449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71355-E7CB-8D43-A899-568A5EF3D94F}">
      <dsp:nvSpPr>
        <dsp:cNvPr id="0" name=""/>
        <dsp:cNvSpPr/>
      </dsp:nvSpPr>
      <dsp:spPr>
        <a:xfrm>
          <a:off x="524056" y="376496"/>
          <a:ext cx="2592280" cy="2592280"/>
        </a:xfrm>
        <a:prstGeom prst="blockArc">
          <a:avLst>
            <a:gd name="adj1" fmla="val 5400000"/>
            <a:gd name="adj2" fmla="val 9000000"/>
            <a:gd name="adj3" fmla="val 449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9151-A61F-9347-8446-78E8C24B2A93}">
      <dsp:nvSpPr>
        <dsp:cNvPr id="0" name=""/>
        <dsp:cNvSpPr/>
      </dsp:nvSpPr>
      <dsp:spPr>
        <a:xfrm>
          <a:off x="524056" y="376496"/>
          <a:ext cx="2592280" cy="2592280"/>
        </a:xfrm>
        <a:prstGeom prst="blockArc">
          <a:avLst>
            <a:gd name="adj1" fmla="val 1800000"/>
            <a:gd name="adj2" fmla="val 5400000"/>
            <a:gd name="adj3" fmla="val 449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A61B59-B788-5A47-8F2D-4CE89929B70F}">
      <dsp:nvSpPr>
        <dsp:cNvPr id="0" name=""/>
        <dsp:cNvSpPr/>
      </dsp:nvSpPr>
      <dsp:spPr>
        <a:xfrm>
          <a:off x="524056" y="376496"/>
          <a:ext cx="2592280" cy="2592280"/>
        </a:xfrm>
        <a:prstGeom prst="blockArc">
          <a:avLst>
            <a:gd name="adj1" fmla="val 19800000"/>
            <a:gd name="adj2" fmla="val 1800000"/>
            <a:gd name="adj3" fmla="val 449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60EA8-F1E1-FC45-A64C-E8151ECE6B15}">
      <dsp:nvSpPr>
        <dsp:cNvPr id="0" name=""/>
        <dsp:cNvSpPr/>
      </dsp:nvSpPr>
      <dsp:spPr>
        <a:xfrm>
          <a:off x="524056" y="376496"/>
          <a:ext cx="2592280" cy="2592280"/>
        </a:xfrm>
        <a:prstGeom prst="blockArc">
          <a:avLst>
            <a:gd name="adj1" fmla="val 16200000"/>
            <a:gd name="adj2" fmla="val 19800000"/>
            <a:gd name="adj3" fmla="val 449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2BA5B0-5083-CD42-A895-87277C09D911}">
      <dsp:nvSpPr>
        <dsp:cNvPr id="0" name=""/>
        <dsp:cNvSpPr/>
      </dsp:nvSpPr>
      <dsp:spPr>
        <a:xfrm>
          <a:off x="1242497" y="1094937"/>
          <a:ext cx="1155398" cy="1155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ребенок</a:t>
          </a:r>
        </a:p>
      </dsp:txBody>
      <dsp:txXfrm>
        <a:off x="1411701" y="1264141"/>
        <a:ext cx="816990" cy="816990"/>
      </dsp:txXfrm>
    </dsp:sp>
    <dsp:sp modelId="{B686C526-9067-7440-8F51-49FF7CFCA6B5}">
      <dsp:nvSpPr>
        <dsp:cNvPr id="0" name=""/>
        <dsp:cNvSpPr/>
      </dsp:nvSpPr>
      <dsp:spPr>
        <a:xfrm>
          <a:off x="1415807" y="1222"/>
          <a:ext cx="808778" cy="8087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семья</a:t>
          </a:r>
        </a:p>
      </dsp:txBody>
      <dsp:txXfrm>
        <a:off x="1534250" y="119665"/>
        <a:ext cx="571892" cy="571892"/>
      </dsp:txXfrm>
    </dsp:sp>
    <dsp:sp modelId="{786D32E8-1156-A045-91E6-27060FA1DA15}">
      <dsp:nvSpPr>
        <dsp:cNvPr id="0" name=""/>
        <dsp:cNvSpPr/>
      </dsp:nvSpPr>
      <dsp:spPr>
        <a:xfrm>
          <a:off x="2513082" y="634735"/>
          <a:ext cx="808778" cy="8087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ключевой работник</a:t>
          </a:r>
        </a:p>
      </dsp:txBody>
      <dsp:txXfrm>
        <a:off x="2631525" y="753178"/>
        <a:ext cx="571892" cy="571892"/>
      </dsp:txXfrm>
    </dsp:sp>
    <dsp:sp modelId="{A015FDBA-7905-E542-8CCE-9257E87C7BEE}">
      <dsp:nvSpPr>
        <dsp:cNvPr id="0" name=""/>
        <dsp:cNvSpPr/>
      </dsp:nvSpPr>
      <dsp:spPr>
        <a:xfrm>
          <a:off x="2513082" y="1901759"/>
          <a:ext cx="808778" cy="80877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ранняя помощь</a:t>
          </a:r>
        </a:p>
      </dsp:txBody>
      <dsp:txXfrm>
        <a:off x="2631525" y="2020202"/>
        <a:ext cx="571892" cy="571892"/>
      </dsp:txXfrm>
    </dsp:sp>
    <dsp:sp modelId="{541F1DE5-3D0E-2245-AD2E-06356F27AB74}">
      <dsp:nvSpPr>
        <dsp:cNvPr id="0" name=""/>
        <dsp:cNvSpPr/>
      </dsp:nvSpPr>
      <dsp:spPr>
        <a:xfrm>
          <a:off x="1415807" y="2535271"/>
          <a:ext cx="808778" cy="80877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социальные услуги</a:t>
          </a:r>
        </a:p>
      </dsp:txBody>
      <dsp:txXfrm>
        <a:off x="1534250" y="2653714"/>
        <a:ext cx="571892" cy="571892"/>
      </dsp:txXfrm>
    </dsp:sp>
    <dsp:sp modelId="{E5D43543-8C1D-1740-893B-59B89F5543E1}">
      <dsp:nvSpPr>
        <dsp:cNvPr id="0" name=""/>
        <dsp:cNvSpPr/>
      </dsp:nvSpPr>
      <dsp:spPr>
        <a:xfrm>
          <a:off x="318531" y="1901759"/>
          <a:ext cx="808778" cy="80877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образование</a:t>
          </a:r>
        </a:p>
      </dsp:txBody>
      <dsp:txXfrm>
        <a:off x="436974" y="2020202"/>
        <a:ext cx="571892" cy="571892"/>
      </dsp:txXfrm>
    </dsp:sp>
    <dsp:sp modelId="{4571B193-BA18-144B-9477-A16EE3B7B836}">
      <dsp:nvSpPr>
        <dsp:cNvPr id="0" name=""/>
        <dsp:cNvSpPr/>
      </dsp:nvSpPr>
      <dsp:spPr>
        <a:xfrm>
          <a:off x="318531" y="634735"/>
          <a:ext cx="808778" cy="8087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медицина</a:t>
          </a:r>
        </a:p>
      </dsp:txBody>
      <dsp:txXfrm>
        <a:off x="436974" y="753178"/>
        <a:ext cx="571892" cy="571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1B388-B102-1E46-BC42-A3046CAA8737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50193-16B7-FF4E-9B1C-9DB75F9B3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84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9F31D-E4AA-9344-9B17-1024FCCC6B6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7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040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943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09F31D-E4AA-9344-9B17-1024FCCC6B6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93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3 ведомства работают согласовано, определяя ключевые моменты для развития ранней помощи:</a:t>
            </a:r>
          </a:p>
          <a:p>
            <a:r>
              <a:rPr lang="ru-RU" dirty="0"/>
              <a:t>- учреждения, которые занимаются выявлением</a:t>
            </a:r>
          </a:p>
          <a:p>
            <a:pPr marL="171450" indent="-171450">
              <a:buFontTx/>
              <a:buChar char="-"/>
            </a:pPr>
            <a:r>
              <a:rPr lang="ru-RU" dirty="0"/>
              <a:t>учреждения, которые предоставляют услуги РП</a:t>
            </a:r>
          </a:p>
          <a:p>
            <a:pPr marL="171450" indent="-171450">
              <a:buFontTx/>
              <a:buChar char="-"/>
            </a:pPr>
            <a:r>
              <a:rPr lang="ru-RU" dirty="0"/>
              <a:t>взаимодействие всех участников</a:t>
            </a:r>
          </a:p>
          <a:p>
            <a:pPr marL="171450" indent="-171450">
              <a:buFontTx/>
              <a:buChar char="-"/>
            </a:pPr>
            <a:r>
              <a:rPr lang="ru-RU" dirty="0"/>
              <a:t>подготовка специалистов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19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Программа развития составлена совместно несколькими ведомствами, определяет стратегию развития РП на 5 лет</a:t>
            </a:r>
          </a:p>
          <a:p>
            <a:r>
              <a:rPr lang="ru-RU" dirty="0"/>
              <a:t>Годовые планы – открытие новых служб, кабинетов, их правильное наполнение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963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Методические рекомендации определяют Примерный перечень и стандарт предоставления услуг РП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Тип услуги, ее содержание (содействие развитию общения и речи)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Продолжительность и частота получения услуги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Результат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5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Общемировая статистика – 10-12% детей имеют нарушения развития, нуждающиеся в поддержке</a:t>
            </a:r>
          </a:p>
          <a:p>
            <a:r>
              <a:rPr lang="ru-RU" dirty="0"/>
              <a:t>Задача координационного совета определить потребность в количестве поставщиков</a:t>
            </a:r>
          </a:p>
          <a:p>
            <a:endParaRPr lang="ru-RU" dirty="0"/>
          </a:p>
          <a:p>
            <a:r>
              <a:rPr lang="ru-RU" dirty="0"/>
              <a:t>Сколько открыто служб ранней помощи, все ли дети могут получить необходимую помощь, должны ли они ехать за много километров</a:t>
            </a:r>
          </a:p>
          <a:p>
            <a:r>
              <a:rPr lang="ru-RU" dirty="0"/>
              <a:t>Длительность получения услуг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85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первую очередь говорим о функциональном подходе, обучении ребенка функциональным навыкам в естественных жизненных ситуациях, а именно дома совместно с родителями в рутинных делах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737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Говорим о семейно-центрированном подходе</a:t>
            </a:r>
          </a:p>
          <a:p>
            <a:r>
              <a:rPr lang="ru-RU" dirty="0"/>
              <a:t>О новых подходах взаимодействия с семей, в частности о новых стратегиях обучения родителей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849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50193-16B7-FF4E-9B1C-9DB75F9B35B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9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AAE93-6FAE-4F45-B6F7-9D8F65841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325235-AA8C-E441-BB6E-2676552B0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52C784-E2A2-BF48-9398-93FFC6324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C4B496-8010-8342-BF84-835FC6C1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E61BF9-D70E-EF4F-88FA-945CA7894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69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146585-86CE-D541-9A22-673518837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2BF2DD-7BBF-FD4D-AAA1-EE311A320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70B0AA-9D85-7540-B756-9D8EAE32A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6A775C-4C4F-9643-918B-C07D2DCC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132753-62A3-FE40-B3A6-C21335063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9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E8ED53-AA73-754E-80F3-E998F3FDE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DB19F8-93F8-CC42-9E53-67B3ABA8C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F730A6-D976-134C-9813-8BAD5DF7C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F0FD4C-85A5-4848-8795-7096ABC0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6B3932-A007-3341-9983-7AC4AAAA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85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E2B22-4657-6D45-87AC-022D10B3F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2E27E7-6DD7-4F41-8D55-110FCDC4F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B0C092-AD83-1F48-A64C-0A881B0D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6DA827-DF45-5F4C-9852-97E3B88A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68866A-176C-B747-B738-9F6DE38F5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02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DFFD2-7FE0-BC40-8BEB-3B81541E0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CAD804-5943-E442-AD0D-8C863D068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AD83E6-9A2E-6740-956C-1F6EB1CC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05D491-A80C-BF47-AEFD-D536A150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A3ED14-F8BF-4A4A-A63A-1A2966DF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40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85A7C-C913-C740-8183-9D60F4F3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524A50-B847-B946-A023-AEE33667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BB0181-88BA-FF4E-95CC-8F4996147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4BA61D-D7C8-5644-B1E2-1ACC84F2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C74C93-F2D4-DC40-BA78-6D9DF10CB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4DAAD4-325D-FC41-8194-4ED00DE9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8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1A02F-25A9-2143-A07F-758820AE2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11ECDF-DFDF-DC4C-A955-90E18277B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44754D-CA57-0F4F-9DC9-73DAF0C60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C64147D-8568-E748-A3EA-C81A6FE40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DABE49-FB1B-E540-A93F-3FBB51ADF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95FA80D-59F2-8E44-981E-92CD7DD9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DAB575A-106C-9E44-997D-81F20F2C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EA54DC1-C382-3C44-B77A-57890177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49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0AB3D4-836E-A94A-94E2-399B50CE0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591991C-9891-184B-A40F-823EEEA97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D685D9-B186-304E-B5E2-B19EC2BD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BB44637-B6B3-5F4B-9AF2-9FCE70FBD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6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BC562CA-189E-B743-9072-8DDD3D04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2B14C37-3614-6F4D-98F9-C27C3279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317E05-DBF0-8646-898E-2337B8B4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54DEA-FCC1-EB4D-8E74-AF1F572E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AC2E87-C1CA-2F43-9BCD-F0C8C4EE1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7F3232-BC44-344C-9464-BD1E9F194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27220B-BCBB-F644-96C5-8DB09CAD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E69F01-1D50-6B44-9758-D71389EE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FE5B76-E21F-9F46-BEB3-BAB191A31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34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BC186-EE03-BC46-8F7F-0C7683DC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B7809E-5164-1948-8F1E-728EE2C02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328161-DE89-1E4A-AF9F-29AFA297B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F43297-7140-974C-A176-4C7DC3C8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F17E9-257D-1C40-866B-3B315B53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697FD8-F46E-E741-89A5-0C11D5C67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2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086BE-B3A9-6847-8E20-C7C9B521A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5790BB-66C1-4344-95C9-977C707B4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6FB135-3723-B743-9F76-7115D28D62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A6F1-0C19-B545-BC9E-35194EBCC2D1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73A398-014D-D340-B3E7-6CF3E778B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4F2FB3-724B-0046-AACC-8D7EACB2B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BFA2-C852-7345-921E-5CC690D46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svg"/><Relationship Id="rId9" Type="http://schemas.microsoft.com/office/2007/relationships/diagramDrawing" Target="../diagrams/drawing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amalarissa@gmail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2E4C8-6055-E942-8607-271DF42CF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6810" y="349326"/>
            <a:ext cx="5667375" cy="361241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Определяющие факторы результативной работы Службы ранней помощи детям и их семьям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111A83C6-3159-48A2-95E0-D9A872D3E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EEDA1B-433A-0841-A713-5B6B483B8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15" y="3806920"/>
            <a:ext cx="3547269" cy="1525325"/>
          </a:xfrm>
          <a:prstGeom prst="rect">
            <a:avLst/>
          </a:prstGeom>
        </p:spPr>
      </p:pic>
      <p:sp>
        <p:nvSpPr>
          <p:cNvPr id="21" name="Freeform 5">
            <a:extLst>
              <a:ext uri="{FF2B5EF4-FFF2-40B4-BE49-F238E27FC236}">
                <a16:creationId xmlns:a16="http://schemas.microsoft.com/office/drawing/2014/main" id="{00372701-83B9-478A-9B29-7A50C831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9EDA5044-3268-4753-AEE8-20199924E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930DEB94-D95D-D24B-971A-F36F2442D4C7}"/>
              </a:ext>
            </a:extLst>
          </p:cNvPr>
          <p:cNvSpPr txBox="1">
            <a:spLocks/>
          </p:cNvSpPr>
          <p:nvPr/>
        </p:nvSpPr>
        <p:spPr>
          <a:xfrm>
            <a:off x="6266810" y="3961743"/>
            <a:ext cx="4458424" cy="1018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/>
              <a:t>Лариса Витальевна Самарина</a:t>
            </a:r>
          </a:p>
        </p:txBody>
      </p:sp>
    </p:spTree>
    <p:extLst>
      <p:ext uri="{BB962C8B-B14F-4D97-AF65-F5344CB8AC3E}">
        <p14:creationId xmlns:p14="http://schemas.microsoft.com/office/powerpoint/2010/main" val="635558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FC23F4-51C9-4A42-B9D9-A7F54CA49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27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 dirty="0"/>
              <a:t>Фактор 6</a:t>
            </a:r>
          </a:p>
        </p:txBody>
      </p: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8914" y="2297900"/>
            <a:ext cx="1992407" cy="199240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624" y="2682433"/>
            <a:ext cx="7850459" cy="321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Обеспеченность специалистами</a:t>
            </a:r>
            <a:r>
              <a:rPr lang="ru-RU" sz="2400" dirty="0"/>
              <a:t>, обладающими компетенциями оказания услуг ранней помощи в рамках индивидуальной программы ранней помощи (ИПРП), включая консультирование семьи по её реализации в естественных жизненных ситуациях</a:t>
            </a:r>
          </a:p>
        </p:txBody>
      </p:sp>
    </p:spTree>
    <p:extLst>
      <p:ext uri="{BB962C8B-B14F-4D97-AF65-F5344CB8AC3E}">
        <p14:creationId xmlns:p14="http://schemas.microsoft.com/office/powerpoint/2010/main" val="1717631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 dirty="0"/>
              <a:t>Фактор 7</a:t>
            </a:r>
          </a:p>
        </p:txBody>
      </p: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398" y="2325569"/>
            <a:ext cx="1992407" cy="199240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624" y="2040747"/>
            <a:ext cx="7850459" cy="38574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/>
              <a:t>Специалисты:</a:t>
            </a:r>
          </a:p>
          <a:p>
            <a:pPr marL="0" indent="0">
              <a:buNone/>
            </a:pPr>
            <a:r>
              <a:rPr lang="ru-RU" sz="2400" dirty="0"/>
              <a:t> - освоили </a:t>
            </a:r>
            <a:r>
              <a:rPr lang="ru-RU" sz="2400" b="1" dirty="0"/>
              <a:t>НОВЫЕ подходы </a:t>
            </a:r>
            <a:r>
              <a:rPr lang="ru-RU" sz="2400" dirty="0"/>
              <a:t>к оказанию помощи детям и их семьям</a:t>
            </a:r>
          </a:p>
          <a:p>
            <a:pPr marL="0" indent="0">
              <a:buNone/>
            </a:pPr>
            <a:r>
              <a:rPr lang="ru-RU" sz="2400" dirty="0"/>
              <a:t>- опираются на функциональный подход и обучение ребенка жизненным навыкам в естественной среде силами членов семьи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Дети демонстрируют снижение выраженности ограничений активности по целевым категориям в соответствии с «Международной классификацией функционирования, ограничений жизнедеятельности и здоровья» и (или) увеличение вовлеченности в естественные  жизненные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520897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 dirty="0"/>
              <a:t>Фактор 8</a:t>
            </a:r>
          </a:p>
        </p:txBody>
      </p: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908" y="2222331"/>
            <a:ext cx="1992407" cy="199240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624" y="2040746"/>
            <a:ext cx="7850459" cy="43453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Специалисты освоили </a:t>
            </a:r>
            <a:r>
              <a:rPr lang="ru-RU" b="1" dirty="0"/>
              <a:t>НОВЫЕ подходы </a:t>
            </a:r>
            <a:r>
              <a:rPr lang="ru-RU" dirty="0"/>
              <a:t>к оказанию помощи детям и их семьям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Помощь строится посредством обучения членов семей навыкам ухода и развития ребенка, в результате члены семей отмечают позитивное влияние реализации ИПРП на функционирования семьи:</a:t>
            </a:r>
          </a:p>
          <a:p>
            <a:pPr>
              <a:buFontTx/>
              <a:buChar char="-"/>
            </a:pPr>
            <a:r>
              <a:rPr lang="ru-RU" dirty="0"/>
              <a:t>на понимание членами семьи особенностей ребенка</a:t>
            </a:r>
          </a:p>
          <a:p>
            <a:pPr>
              <a:buFontTx/>
              <a:buChar char="-"/>
            </a:pPr>
            <a:r>
              <a:rPr lang="ru-RU" dirty="0"/>
              <a:t>на их способности содействовать развитию ребенка</a:t>
            </a:r>
          </a:p>
          <a:p>
            <a:pPr>
              <a:buFontTx/>
              <a:buChar char="-"/>
            </a:pPr>
            <a:r>
              <a:rPr lang="ru-RU" dirty="0"/>
              <a:t>на качество их отношений и взаимодействия с ребенком</a:t>
            </a:r>
          </a:p>
          <a:p>
            <a:pPr>
              <a:buFontTx/>
              <a:buChar char="-"/>
            </a:pPr>
            <a:r>
              <a:rPr lang="ru-RU" dirty="0"/>
              <a:t>на адаптацию семьи</a:t>
            </a:r>
          </a:p>
          <a:p>
            <a:pPr>
              <a:buFontTx/>
              <a:buChar char="-"/>
            </a:pPr>
            <a:r>
              <a:rPr lang="ru-RU" dirty="0"/>
              <a:t>на расширение позитивного социального взаимодействия семьи с социумом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155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 dirty="0"/>
              <a:t>Фактор 9</a:t>
            </a:r>
          </a:p>
        </p:txBody>
      </p: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405" y="2297900"/>
            <a:ext cx="1992407" cy="199240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624" y="2682433"/>
            <a:ext cx="7850459" cy="321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субъекте РФ выстроена система дошкольного образования, готовая принимать детей, получающих услуги РП</a:t>
            </a:r>
          </a:p>
          <a:p>
            <a:pPr marL="0" indent="0">
              <a:buNone/>
            </a:pPr>
            <a:r>
              <a:rPr lang="ru-RU" dirty="0"/>
              <a:t>Работает механизм перехода детей в детские сады и помощи им в адаптации там</a:t>
            </a:r>
          </a:p>
        </p:txBody>
      </p:sp>
    </p:spTree>
    <p:extLst>
      <p:ext uri="{BB962C8B-B14F-4D97-AF65-F5344CB8AC3E}">
        <p14:creationId xmlns:p14="http://schemas.microsoft.com/office/powerpoint/2010/main" val="1684490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83" y="428496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 dirty="0"/>
              <a:t>Фактор </a:t>
            </a:r>
            <a:r>
              <a:rPr lang="en-GB" b="1" dirty="0"/>
              <a:t>10 – </a:t>
            </a:r>
            <a:r>
              <a:rPr lang="ru-RU" b="1" dirty="0"/>
              <a:t>социальное сопровождение</a:t>
            </a:r>
          </a:p>
        </p:txBody>
      </p: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1783" y="2536967"/>
            <a:ext cx="1784066" cy="1784066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940" y="1821125"/>
            <a:ext cx="5056899" cy="43142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Наиболее современный подход к оказанию помощи ребенку и его семье:</a:t>
            </a:r>
          </a:p>
          <a:p>
            <a:pPr marL="0" indent="0">
              <a:buNone/>
            </a:pPr>
            <a:r>
              <a:rPr lang="ru-RU" dirty="0"/>
              <a:t>команда вокруг ребенка </a:t>
            </a:r>
            <a:r>
              <a:rPr lang="en-GB" dirty="0"/>
              <a:t>”team around the child”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Интегрируются отдельные виды услуг ребенку и семье: медицинские, социальные, ранней помощи и образовательные в единую программу, чтобы поддержать и усилить семью</a:t>
            </a:r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C6B90C91-C53A-DE47-997D-96AC75492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843094"/>
              </p:ext>
            </p:extLst>
          </p:nvPr>
        </p:nvGraphicFramePr>
        <p:xfrm>
          <a:off x="8332839" y="2094269"/>
          <a:ext cx="3640393" cy="3345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23993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24E5FA2-8D51-1548-9F19-F1AF5A0ADF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79" t="10158" b="5922"/>
          <a:stretch/>
        </p:blipFill>
        <p:spPr>
          <a:xfrm>
            <a:off x="728565" y="309716"/>
            <a:ext cx="11170080" cy="612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5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2E4C8-6055-E942-8607-271DF42CF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103" y="792114"/>
            <a:ext cx="8745793" cy="1449641"/>
          </a:xfrm>
        </p:spPr>
        <p:txBody>
          <a:bodyPr>
            <a:normAutofit/>
          </a:bodyPr>
          <a:lstStyle/>
          <a:p>
            <a:r>
              <a:rPr lang="ru-RU" sz="4400" dirty="0"/>
              <a:t>Благодарю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C4D6BD-4976-1245-B0DD-B8968A0B8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533" y="2776863"/>
            <a:ext cx="10086931" cy="1839383"/>
          </a:xfrm>
        </p:spPr>
        <p:txBody>
          <a:bodyPr>
            <a:noAutofit/>
          </a:bodyPr>
          <a:lstStyle/>
          <a:p>
            <a:r>
              <a:rPr lang="ru-RU" sz="3200" dirty="0"/>
              <a:t>Самарина Лариса Витальевна</a:t>
            </a:r>
          </a:p>
          <a:p>
            <a:endParaRPr lang="ru-RU" sz="3200" dirty="0"/>
          </a:p>
          <a:p>
            <a:r>
              <a:rPr lang="en-GB" sz="3200" dirty="0">
                <a:hlinkClick r:id="rId3"/>
              </a:rPr>
              <a:t>samalarissa@gmail.com</a:t>
            </a:r>
            <a:r>
              <a:rPr lang="en-GB" sz="3200" dirty="0"/>
              <a:t> 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EEDA1B-433A-0841-A713-5B6B483B84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4760112"/>
            <a:ext cx="3585460" cy="154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18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7FB7C-BFD0-674F-A64A-EE776965A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36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Результативная работа Службы ранней помощи – достижение целей ранней помощи</a:t>
            </a:r>
          </a:p>
        </p:txBody>
      </p:sp>
      <p:graphicFrame>
        <p:nvGraphicFramePr>
          <p:cNvPr id="4" name="Объект 2">
            <a:extLst>
              <a:ext uri="{FF2B5EF4-FFF2-40B4-BE49-F238E27FC236}">
                <a16:creationId xmlns:a16="http://schemas.microsoft.com/office/drawing/2014/main" id="{78CB43C0-B5A4-5841-977B-C592794A8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160340"/>
              </p:ext>
            </p:extLst>
          </p:nvPr>
        </p:nvGraphicFramePr>
        <p:xfrm>
          <a:off x="838200" y="2330245"/>
          <a:ext cx="10515600" cy="384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280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EDCE3-C561-1C42-BCB6-B24CCB763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Методические рекомендации по организации ранней помощи</a:t>
            </a:r>
          </a:p>
        </p:txBody>
      </p:sp>
      <p:pic>
        <p:nvPicPr>
          <p:cNvPr id="5" name="Picture 4" descr="Изображение выглядит как колесо&#10;&#10;Автоматически созданное описание">
            <a:extLst>
              <a:ext uri="{FF2B5EF4-FFF2-40B4-BE49-F238E27FC236}">
                <a16:creationId xmlns:a16="http://schemas.microsoft.com/office/drawing/2014/main" id="{E9F13E24-BCE2-40F1-BE94-3A001274D0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10" r="23921" b="-1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7B65730-2610-D548-A71E-9E4D31DE8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812887"/>
            <a:ext cx="5471529" cy="3244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Примерная методика оценки качества и эффективности предоставления услуг ранней помощи детям и их семьям</a:t>
            </a:r>
          </a:p>
          <a:p>
            <a:pPr marL="0" indent="0" algn="ctr">
              <a:buNone/>
            </a:pPr>
            <a:endParaRPr lang="ru-RU" sz="1200" dirty="0"/>
          </a:p>
          <a:p>
            <a:pPr marL="0" indent="0" algn="ctr">
              <a:buNone/>
            </a:pPr>
            <a:endParaRPr lang="ru-RU" sz="1200" dirty="0"/>
          </a:p>
          <a:p>
            <a:pPr marL="0" indent="0" algn="ctr">
              <a:buNone/>
            </a:pPr>
            <a:r>
              <a:rPr lang="ru-RU" sz="2400" dirty="0"/>
              <a:t>Факторы результативной работы службы/подразделения ранней помощи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600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/>
              <a:t>Фактор 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3466" y="2600556"/>
            <a:ext cx="1992407" cy="199240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8606" y="2489329"/>
            <a:ext cx="7949928" cy="4132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Наличие в субъекте Российской Федерации системы координации действий по развитию ранней помощи: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Межведомственный координационный совет</a:t>
            </a:r>
          </a:p>
          <a:p>
            <a:r>
              <a:rPr lang="ru-RU" sz="2400" dirty="0"/>
              <a:t>Межведомственный ресурсно-методический центр по поддержке развития ранней помощи</a:t>
            </a:r>
          </a:p>
          <a:p>
            <a:r>
              <a:rPr lang="ru-RU" sz="2400" dirty="0"/>
              <a:t>Специализированный </a:t>
            </a:r>
            <a:r>
              <a:rPr lang="ru-RU" sz="2400" dirty="0" err="1"/>
              <a:t>интернет-ресурс</a:t>
            </a:r>
            <a:r>
              <a:rPr lang="ru-RU" sz="2400" dirty="0"/>
              <a:t> по поддержке развития ранней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244611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 dirty="0"/>
              <a:t>Фактор 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9921" y="2614584"/>
            <a:ext cx="1978379" cy="1978379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82" y="2682433"/>
            <a:ext cx="7402942" cy="3215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Наличие в субъекте Российской Федерации: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- Программы развития ранней помощи детям и их семьям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- ежегодного </a:t>
            </a:r>
            <a:r>
              <a:rPr lang="ru-RU" sz="2400" b="1" dirty="0"/>
              <a:t>Плана деятельности по развитию ранней помощи детям и их семьям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075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 dirty="0"/>
              <a:t>Фактор 3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159" y="2600556"/>
            <a:ext cx="1992407" cy="199240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624" y="2682433"/>
            <a:ext cx="7850459" cy="321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Наличие в субъекте Российской Федерации:</a:t>
            </a:r>
          </a:p>
          <a:p>
            <a:pPr marL="0" indent="0">
              <a:buNone/>
            </a:pPr>
            <a:endParaRPr lang="ru-RU" sz="2400" dirty="0"/>
          </a:p>
          <a:p>
            <a:pPr>
              <a:buFontTx/>
              <a:buChar char="-"/>
            </a:pPr>
            <a:r>
              <a:rPr lang="ru-RU" sz="2400" dirty="0"/>
              <a:t>утвержденного </a:t>
            </a:r>
            <a:r>
              <a:rPr lang="ru-RU" sz="2400" b="1" dirty="0"/>
              <a:t>перечня услуг </a:t>
            </a:r>
            <a:r>
              <a:rPr lang="ru-RU" sz="2400" dirty="0"/>
              <a:t>ранней помощи с учетом  примерного </a:t>
            </a:r>
            <a:r>
              <a:rPr lang="ru-RU" sz="2400" b="1" dirty="0"/>
              <a:t>стандарта </a:t>
            </a:r>
            <a:r>
              <a:rPr lang="ru-RU" sz="2400" dirty="0"/>
              <a:t>услуг ранней помощи детям и их семьям</a:t>
            </a:r>
          </a:p>
          <a:p>
            <a:pPr>
              <a:buFontTx/>
              <a:buChar char="-"/>
            </a:pPr>
            <a:r>
              <a:rPr lang="ru-RU" sz="2400" dirty="0"/>
              <a:t>утвержденного </a:t>
            </a:r>
            <a:r>
              <a:rPr lang="ru-RU" sz="2400" b="1" dirty="0"/>
              <a:t>порядка предоставления услуг </a:t>
            </a:r>
            <a:r>
              <a:rPr lang="ru-RU" sz="2400" dirty="0"/>
              <a:t>ранней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2458436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6904C21A-0BB1-7046-B035-806538EAE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77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 dirty="0"/>
              <a:t>Фактор 4</a:t>
            </a:r>
          </a:p>
        </p:txBody>
      </p: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160" y="2432796"/>
            <a:ext cx="1992407" cy="199240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624" y="2682433"/>
            <a:ext cx="7850459" cy="3215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Наличие в субъекте Российской Федерации:</a:t>
            </a:r>
          </a:p>
          <a:p>
            <a:pPr marL="0" indent="0">
              <a:buNone/>
            </a:pPr>
            <a:r>
              <a:rPr lang="ru-RU" sz="2400" dirty="0"/>
              <a:t>документа, определяющего нормы </a:t>
            </a:r>
            <a:r>
              <a:rPr lang="ru-RU" sz="2400" b="1" dirty="0" err="1"/>
              <a:t>подушевого</a:t>
            </a:r>
            <a:r>
              <a:rPr lang="ru-RU" sz="2400" b="1" dirty="0"/>
              <a:t> финансирования</a:t>
            </a:r>
            <a:r>
              <a:rPr lang="ru-RU" sz="2400" dirty="0"/>
              <a:t> услуг РП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Количество поставщиков услуг ранней помощи позволяет обеспечить услугами всех детей, нуждающихся в них, а также реализовать принцип </a:t>
            </a:r>
            <a:r>
              <a:rPr lang="ru-RU" sz="2400" b="1" dirty="0"/>
              <a:t>доступности ранней помощи </a:t>
            </a:r>
            <a:r>
              <a:rPr lang="ru-RU" sz="2400" dirty="0"/>
              <a:t>(подразделения ранней помощи, кабинеты ранней помощи)</a:t>
            </a:r>
          </a:p>
        </p:txBody>
      </p:sp>
    </p:spTree>
    <p:extLst>
      <p:ext uri="{BB962C8B-B14F-4D97-AF65-F5344CB8AC3E}">
        <p14:creationId xmlns:p14="http://schemas.microsoft.com/office/powerpoint/2010/main" val="424594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A0466-2CAC-D347-B510-6463645FE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ru-RU" b="1" dirty="0"/>
              <a:t>Фактор 5</a:t>
            </a:r>
          </a:p>
        </p:txBody>
      </p: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4BE5EF10-F0E4-4BD5-865B-4EE573E6E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1146" y="2432796"/>
            <a:ext cx="1992407" cy="199240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586A30A8-EE1C-8449-BDDE-B39DFA86E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0624" y="2682433"/>
            <a:ext cx="7850459" cy="3215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Наличие в субъекте Российской Федерации :</a:t>
            </a:r>
          </a:p>
          <a:p>
            <a:r>
              <a:rPr lang="ru-RU" sz="2400" dirty="0"/>
              <a:t>установленного порядка </a:t>
            </a:r>
            <a:r>
              <a:rPr lang="ru-RU" sz="2400" b="1" dirty="0"/>
              <a:t>выявления</a:t>
            </a:r>
            <a:r>
              <a:rPr lang="ru-RU" sz="2400" dirty="0"/>
              <a:t> и учета детей в возрасте от рождения до 3-х лет потенциально нуждающихся в ранней помощи</a:t>
            </a:r>
          </a:p>
          <a:p>
            <a:r>
              <a:rPr lang="ru-RU" sz="2400" dirty="0"/>
              <a:t>порядка </a:t>
            </a:r>
            <a:r>
              <a:rPr lang="ru-RU" sz="2400" b="1" dirty="0"/>
              <a:t>направления</a:t>
            </a:r>
            <a:r>
              <a:rPr lang="ru-RU" sz="2400" dirty="0"/>
              <a:t> детей к поставщику услуг ранней помощи</a:t>
            </a:r>
          </a:p>
          <a:p>
            <a:r>
              <a:rPr lang="ru-RU" sz="2400" dirty="0"/>
              <a:t>порядка </a:t>
            </a:r>
            <a:r>
              <a:rPr lang="ru-RU" sz="2400" b="1" dirty="0"/>
              <a:t>информирования</a:t>
            </a:r>
            <a:r>
              <a:rPr lang="ru-RU" sz="2400" dirty="0"/>
              <a:t> родителей о поставщиках услуг ранней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4249750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745</Words>
  <Application>Microsoft Macintosh PowerPoint</Application>
  <PresentationFormat>Широкоэкранный</PresentationFormat>
  <Paragraphs>105</Paragraphs>
  <Slides>17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Определяющие факторы результативной работы Службы ранней помощи детям и их семьям</vt:lpstr>
      <vt:lpstr>Результативная работа Службы ранней помощи – достижение целей ранней помощи</vt:lpstr>
      <vt:lpstr>Методические рекомендации по организации ранней помощи</vt:lpstr>
      <vt:lpstr>Фактор 1</vt:lpstr>
      <vt:lpstr>Фактор 2</vt:lpstr>
      <vt:lpstr>Фактор 3</vt:lpstr>
      <vt:lpstr>Презентация PowerPoint</vt:lpstr>
      <vt:lpstr>Фактор 4</vt:lpstr>
      <vt:lpstr>Фактор 5</vt:lpstr>
      <vt:lpstr>Презентация PowerPoint</vt:lpstr>
      <vt:lpstr>Фактор 6</vt:lpstr>
      <vt:lpstr>Фактор 7</vt:lpstr>
      <vt:lpstr>Фактор 8</vt:lpstr>
      <vt:lpstr>Фактор 9</vt:lpstr>
      <vt:lpstr>Фактор 10 – социальное сопровождение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Определяющие факторы результативной работы Службы ранней помощи детям и их семьям</dc:title>
  <dc:creator>Лариса Самарина</dc:creator>
  <cp:lastModifiedBy>Лариса Самарина</cp:lastModifiedBy>
  <cp:revision>3</cp:revision>
  <dcterms:created xsi:type="dcterms:W3CDTF">2020-09-22T05:43:12Z</dcterms:created>
  <dcterms:modified xsi:type="dcterms:W3CDTF">2020-09-22T07:06:52Z</dcterms:modified>
</cp:coreProperties>
</file>